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12192000" cy="6858000"/>
  <p:defaultTextStyle>
    <a:defPPr>
      <a:defRPr lang="zh-C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0" d="100"/>
          <a:sy n="80" d="100"/>
        </p:scale>
        <p:origin x="754" y="48"/>
      </p:cViewPr>
      <p:guideLst>
        <p:guide orient="horz" pos="219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latin typeface="Calibri Light"/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 bwMode="auto">
          <a:xfrm>
            <a:off x="838200" y="551543"/>
            <a:ext cx="10515600" cy="5558971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latin typeface="Calibri Light"/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 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cs typeface="Calibri Light"/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/>
                <a:cs typeface="Calibri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615609"/>
            <a:ext cx="5157787" cy="3574054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/>
                <a:cs typeface="Calibri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 bwMode="auto">
          <a:xfrm>
            <a:off x="6172200" y="2615609"/>
            <a:ext cx="5183188" cy="3574054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latin typeface="Calibri Light"/>
                <a:cs typeface="Calibri Light"/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latin typeface="Calibri Light"/>
                <a:cs typeface="Calibri Light"/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 bwMode="auto"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EFD9D74-47D9-4702-A33C-335B63B48DBF}" type="datetimeFigureOut">
              <a:rPr lang="en-US"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ABC47A4-756D-490B-A52F-7D9E2C9FC05F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8879958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60FBDFE-C587-4B4C-A407-44438C67B59E}" type="datetimeFigureOut">
              <a:rPr lang="en-US"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/>
                <a:cs typeface="Calibri Ligh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/>
                <a:cs typeface="Calibri Light"/>
              </a:defRPr>
            </a:lvl1pPr>
          </a:lstStyle>
          <a:p>
            <a:pPr>
              <a:defRPr/>
            </a:pPr>
            <a:fld id="{49AE70B2-8BF9-45C0-BB95-33D1B9D3A854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000">
          <a:solidFill>
            <a:schemeClr val="tx1"/>
          </a:solidFill>
          <a:latin typeface="Calibri Light"/>
          <a:ea typeface="+mj-ea"/>
          <a:cs typeface="+mj-cs"/>
        </a:defRPr>
      </a:lvl1pPr>
    </p:titleStyle>
    <p:bodyStyle>
      <a:lvl1pPr marL="0" marR="0" indent="0" algn="l" defTabSz="91440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defRPr sz="2800" b="0">
          <a:solidFill>
            <a:schemeClr val="tx1"/>
          </a:solidFill>
          <a:latin typeface="Calibri Ligh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Calibri Ligh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Calibri Light"/>
          <a:ea typeface="+mn-ea"/>
          <a:cs typeface="Calibri Light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Calibri Light"/>
          <a:ea typeface="+mn-ea"/>
          <a:cs typeface="Calibri Light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Calibri Light"/>
          <a:ea typeface="+mn-ea"/>
          <a:cs typeface="Calibri Light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7.jpg"/><Relationship Id="rId5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365250" y="4824730"/>
            <a:ext cx="9462135" cy="7366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b="1" i="1"/>
              <a:t>Cubing Robot</a:t>
            </a:r>
            <a:br>
              <a:rPr lang="en-US" b="1" i="1"/>
            </a:br>
            <a:br>
              <a:rPr lang="en-US" b="1" i="1"/>
            </a:br>
            <a:br>
              <a:rPr lang="en-US" b="1" i="1"/>
            </a:br>
            <a:br>
              <a:rPr lang="en-US"/>
            </a:br>
            <a:r>
              <a:rPr lang="ru-RU" sz="4450"/>
              <a:t>Робот-методист для сборки кубика Рубика</a:t>
            </a:r>
          </a:p>
        </p:txBody>
      </p:sp>
      <p:sp>
        <p:nvSpPr>
          <p:cNvPr id="3" name="Текстовое поле 2"/>
          <p:cNvSpPr txBox="1"/>
          <p:nvPr/>
        </p:nvSpPr>
        <p:spPr bwMode="auto">
          <a:xfrm>
            <a:off x="6743700" y="5848350"/>
            <a:ext cx="5407660" cy="9347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ru-RU" sz="2000" i="1">
                <a:latin typeface="+mj-lt"/>
                <a:cs typeface="+mj-lt"/>
              </a:rPr>
              <a:t>Ученик 9-го класса ГБОУ Школы №1329</a:t>
            </a:r>
          </a:p>
          <a:p>
            <a:pPr algn="r">
              <a:defRPr/>
            </a:pPr>
            <a:r>
              <a:rPr lang="ru-RU" sz="2400" i="1">
                <a:latin typeface="+mj-lt"/>
                <a:cs typeface="+mj-lt"/>
              </a:rPr>
              <a:t>Котов Иван</a:t>
            </a:r>
          </a:p>
        </p:txBody>
      </p:sp>
      <p:pic>
        <p:nvPicPr>
          <p:cNvPr id="4" name="Изображение 3" descr="cubing_robot_logo_ico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4676140" y="1595120"/>
            <a:ext cx="2839720" cy="32658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7" name="Изображение 1"/>
          <p:cNvPicPr>
            <a:picLocks noChangeAspect="1"/>
          </p:cNvPicPr>
          <p:nvPr/>
        </p:nvPicPr>
        <p:blipFill>
          <a:blip r:embed="rId2"/>
          <a:srcRect l="1323" t="3121" r="2278" b="24575"/>
          <a:stretch/>
        </p:blipFill>
        <p:spPr bwMode="auto">
          <a:xfrm>
            <a:off x="990600" y="1187450"/>
            <a:ext cx="10346055" cy="548703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Заголовок 6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Электроника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Изображение 7" descr="cubing_robot_logo_ico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4" name="Текстовое поле 3"/>
          <p:cNvSpPr txBox="1"/>
          <p:nvPr/>
        </p:nvSpPr>
        <p:spPr bwMode="auto">
          <a:xfrm>
            <a:off x="328295" y="1478280"/>
            <a:ext cx="691832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2400">
                <a:latin typeface="Calibri Light"/>
                <a:cs typeface="Calibri Light"/>
              </a:rPr>
              <a:t>Для управления роботом используется специальное приложение, написанное на языке </a:t>
            </a:r>
            <a:r>
              <a:rPr lang="en-US" sz="2400">
                <a:latin typeface="Calibri Light"/>
                <a:cs typeface="Calibri Light"/>
              </a:rPr>
              <a:t>Python </a:t>
            </a:r>
            <a:r>
              <a:rPr lang="ru-RU" sz="2400">
                <a:latin typeface="Calibri Light"/>
                <a:cs typeface="Calibri Light"/>
              </a:rPr>
              <a:t>с помощью фреймворка </a:t>
            </a:r>
            <a:r>
              <a:rPr lang="en-US" sz="2400">
                <a:latin typeface="Calibri Light"/>
                <a:cs typeface="Calibri Light"/>
              </a:rPr>
              <a:t>PySide6 (PyQt)</a:t>
            </a:r>
            <a:r>
              <a:rPr lang="ru-RU" sz="2400">
                <a:latin typeface="Calibri Light"/>
                <a:cs typeface="Calibri Light"/>
              </a:rPr>
              <a:t>. </a:t>
            </a:r>
          </a:p>
          <a:p>
            <a:pPr>
              <a:defRPr/>
            </a:pPr>
            <a:r>
              <a:rPr lang="ru-RU" sz="2400">
                <a:latin typeface="Calibri Light"/>
                <a:cs typeface="Calibri Light"/>
              </a:rPr>
              <a:t>В приложении реализованы следующие функции: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ru-RU" sz="2400">
                <a:latin typeface="Calibri Light"/>
                <a:cs typeface="Calibri Light"/>
              </a:rPr>
              <a:t>Сборка кубика Рубика: функция принимает конфигурацию кубика, полученную посредством ручного ввода, и возвращает последовательность движений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ru-RU" sz="2400">
                <a:latin typeface="Calibri Light"/>
                <a:cs typeface="Calibri Light"/>
              </a:rPr>
              <a:t>Правильный скрамбл кубика 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ru-RU" sz="2400">
                <a:latin typeface="Calibri Light"/>
                <a:cs typeface="Calibri Light"/>
              </a:rPr>
              <a:t>Непосредственное вращение граней кубика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ru-RU" sz="2400">
                <a:latin typeface="Calibri Light"/>
                <a:cs typeface="Calibri Light"/>
              </a:rPr>
              <a:t>Составление узоров на кубике 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ru-RU" sz="2400">
                <a:latin typeface="Calibri Light"/>
                <a:cs typeface="Calibri Light"/>
              </a:rPr>
              <a:t>Обучение</a:t>
            </a: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Приложение</a:t>
            </a: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433310" y="1220470"/>
            <a:ext cx="4324985" cy="50387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 bwMode="auto">
          <a:xfrm>
            <a:off x="414020" y="1263650"/>
            <a:ext cx="10515600" cy="1433194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2700"/>
              <a:t>Приложение общается с роботом через </a:t>
            </a:r>
            <a:r>
              <a:rPr lang="en-US" sz="2700"/>
              <a:t>Serial-</a:t>
            </a:r>
            <a:r>
              <a:rPr lang="ru-RU" sz="2700"/>
              <a:t>порт, передавая роботу закодированную последовательность движений. Робот в свою очередь поворачивает моторы в переданной последовательности</a:t>
            </a:r>
          </a:p>
        </p:txBody>
      </p:sp>
      <p:pic>
        <p:nvPicPr>
          <p:cNvPr id="8" name="Изображение 7" descr="cubing_robot_logo_ico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Приложение</a:t>
            </a:r>
          </a:p>
        </p:txBody>
      </p:sp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013460" y="2604135"/>
            <a:ext cx="4583430" cy="3943350"/>
          </a:xfrm>
          <a:prstGeom prst="rect">
            <a:avLst/>
          </a:prstGeom>
        </p:spPr>
      </p:pic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605270" y="2604135"/>
            <a:ext cx="3905250" cy="39427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 bwMode="auto">
          <a:xfrm>
            <a:off x="399415" y="1354455"/>
            <a:ext cx="11184255" cy="5419090"/>
          </a:xfrm>
        </p:spPr>
        <p:txBody>
          <a:bodyPr>
            <a:normAutofit fontScale="25000"/>
          </a:bodyPr>
          <a:lstStyle/>
          <a:p>
            <a:pPr marL="342900" indent="-342900">
              <a:buFont typeface="Arial"/>
              <a:buChar char="•"/>
              <a:defRPr/>
            </a:pPr>
            <a:r>
              <a:rPr lang="ru-RU" sz="8800"/>
              <a:t>Р</a:t>
            </a:r>
            <a:r>
              <a:rPr lang="en-US" sz="8800"/>
              <a:t>асширение программы обучения</a:t>
            </a:r>
            <a:r>
              <a:rPr lang="ru-RU" sz="8800"/>
              <a:t> (</a:t>
            </a:r>
            <a:r>
              <a:rPr lang="en-US" sz="8800"/>
              <a:t>добавление обучения различным </a:t>
            </a:r>
            <a:r>
              <a:rPr lang="ru-RU" sz="8800"/>
              <a:t>методам </a:t>
            </a:r>
            <a:r>
              <a:rPr lang="en-US" sz="8800"/>
              <a:t>сборки, подробной теории по этим методам, и, возможно, добавление функции показа оптимального решения конкретной ситуации или этапа сборки определённым методом</a:t>
            </a:r>
            <a:r>
              <a:rPr lang="ru-RU" sz="8800"/>
              <a:t>)</a:t>
            </a:r>
            <a:r>
              <a:rPr lang="en-US" sz="8800"/>
              <a:t>. </a:t>
            </a:r>
          </a:p>
          <a:p>
            <a:pPr marL="342900" indent="-342900">
              <a:buFont typeface="Arial"/>
              <a:buChar char="•"/>
              <a:defRPr/>
            </a:pPr>
            <a:endParaRPr lang="en-US" sz="8800"/>
          </a:p>
          <a:p>
            <a:pPr marL="342900" indent="-342900">
              <a:buFont typeface="Arial"/>
              <a:buChar char="•"/>
              <a:defRPr/>
            </a:pPr>
            <a:r>
              <a:rPr lang="ru-RU" sz="8800"/>
              <a:t>Планируется </a:t>
            </a:r>
            <a:r>
              <a:rPr lang="en-US" sz="8800"/>
              <a:t>установить на робота камеры, чтобы он мог самостоятельно сканировать кубик и составлять на основе полученной конфигурации последовательность движений</a:t>
            </a:r>
            <a:r>
              <a:rPr lang="ru-RU" sz="8800"/>
              <a:t> для сборки кубика</a:t>
            </a:r>
            <a:r>
              <a:rPr lang="en-US" sz="8800"/>
              <a:t>.</a:t>
            </a:r>
            <a:r>
              <a:rPr lang="ru-RU" sz="8800"/>
              <a:t> </a:t>
            </a:r>
            <a:endParaRPr lang="en-US" sz="8800"/>
          </a:p>
          <a:p>
            <a:pPr marL="342900" indent="-342900">
              <a:buFont typeface="Arial"/>
              <a:buChar char="•"/>
              <a:defRPr/>
            </a:pPr>
            <a:endParaRPr lang="en-US" sz="8800"/>
          </a:p>
          <a:p>
            <a:pPr marL="342900" indent="-342900">
              <a:buFont typeface="Arial"/>
              <a:buChar char="•"/>
              <a:defRPr/>
            </a:pPr>
            <a:r>
              <a:rPr lang="ru-RU" sz="8800"/>
              <a:t>Добавление одноплатного компьютера </a:t>
            </a:r>
            <a:r>
              <a:rPr lang="en-US" sz="8800"/>
              <a:t>(Raspberry Pi / Orange Pi)</a:t>
            </a:r>
            <a:r>
              <a:rPr lang="ru-RU" sz="8800"/>
              <a:t> для обработки изображения с камер.</a:t>
            </a:r>
          </a:p>
          <a:p>
            <a:pPr marL="342900" indent="-342900">
              <a:buFont typeface="Arial"/>
              <a:buChar char="•"/>
              <a:defRPr/>
            </a:pPr>
            <a:endParaRPr lang="en-US" sz="8800"/>
          </a:p>
          <a:p>
            <a:pPr marL="342900" indent="-342900">
              <a:buFont typeface="Arial"/>
              <a:buChar char="•"/>
              <a:defRPr/>
            </a:pPr>
            <a:r>
              <a:rPr lang="ru-RU" sz="8800"/>
              <a:t>Планируется написать вторую версию приложения для управления роботом. Вторая версия будет представлять собой </a:t>
            </a:r>
            <a:r>
              <a:rPr lang="en-US" sz="8800"/>
              <a:t>WEB-</a:t>
            </a:r>
            <a:r>
              <a:rPr lang="ru-RU" sz="8800"/>
              <a:t>приложение, которое будет запускаться на одноплатном компьютере при включении робота. </a:t>
            </a:r>
            <a:endParaRPr lang="en-US" sz="8800"/>
          </a:p>
          <a:p>
            <a:pPr marL="342900" indent="-342900">
              <a:buFont typeface="Arial"/>
              <a:buChar char="•"/>
              <a:defRPr/>
            </a:pPr>
            <a:endParaRPr lang="en-US"/>
          </a:p>
          <a:p>
            <a:pPr>
              <a:defRPr/>
            </a:pPr>
            <a:endParaRPr lang="en-US"/>
          </a:p>
        </p:txBody>
      </p:sp>
      <p:pic>
        <p:nvPicPr>
          <p:cNvPr id="5" name="Изображение 4" descr="cubing_robot_logo_ico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Перспективы развития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 bwMode="auto">
          <a:xfrm>
            <a:off x="323850" y="1411605"/>
            <a:ext cx="6196965" cy="5146675"/>
          </a:xfrm>
        </p:spPr>
        <p:txBody>
          <a:bodyPr/>
          <a:lstStyle/>
          <a:p>
            <a:pPr>
              <a:defRPr/>
            </a:pPr>
            <a:r>
              <a:rPr lang="ru-RU"/>
              <a:t>В заключении хочется сказать, что проект получился успешным. В процессе разработки я увеличил свои знания в областях программирования, механики, математики и электроники. С учётом функционала робота и лаконичного дизайна проект действительно может составить конкуренцию аналогам и помочь новичкам спидкубинга достичь высоких результатов в этой сфере деятельности. </a:t>
            </a:r>
          </a:p>
        </p:txBody>
      </p:sp>
      <p:pic>
        <p:nvPicPr>
          <p:cNvPr id="5" name="Изображение 4" descr="cubing_robot_logo_ico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Заключение</a:t>
            </a:r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rcRect t="6846" b="6617"/>
          <a:stretch/>
        </p:blipFill>
        <p:spPr bwMode="auto">
          <a:xfrm>
            <a:off x="6810375" y="1071880"/>
            <a:ext cx="4739640" cy="52736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3119755" y="4691380"/>
            <a:ext cx="5951855" cy="1325880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ru-RU" sz="4800" b="0" i="1">
                <a:latin typeface="Calibri Light"/>
                <a:cs typeface="Calibri Light"/>
              </a:rPr>
              <a:t>Спасибо за внимание!</a:t>
            </a:r>
          </a:p>
        </p:txBody>
      </p:sp>
      <p:pic>
        <p:nvPicPr>
          <p:cNvPr id="3" name="Изображение 2" descr="cubing_robot_logo_black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2764155" y="363855"/>
            <a:ext cx="6662420" cy="43846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 bwMode="auto">
          <a:xfrm>
            <a:off x="321310" y="1158240"/>
            <a:ext cx="10515600" cy="4351338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2000" i="1"/>
              <a:t>Алгоритм Герберта Коцембы</a:t>
            </a:r>
            <a:r>
              <a:rPr lang="en-US" sz="2000"/>
              <a:t> — это метод решения кубика Рубика, который позволяет быстро находить короткие, субоптимальные решения. </a:t>
            </a:r>
          </a:p>
          <a:p>
            <a:pPr>
              <a:defRPr/>
            </a:pPr>
            <a:endParaRPr lang="en-US" sz="2000"/>
          </a:p>
          <a:p>
            <a:pPr>
              <a:defRPr/>
            </a:pPr>
            <a:r>
              <a:rPr lang="en-US" sz="2000"/>
              <a:t>Работа алгоритма построена так: в компьютер вводят описание конкретного кубика (расположение и ориентацию всех кубичков). После этого машина ищет и запоминает лучшие (не более 13 ходов) пути для достижения промежуточного состояния, а затем для самого короткого из них включается второй этап. Если суммарная длина полученной после этого операции больше 21 хода, компьютер возвращается к первому этапу и пытается найти более короткое решение на базе другого промежуточного состояния, возможно, увеличив длину первого этапа. </a:t>
            </a:r>
          </a:p>
          <a:p>
            <a:pPr>
              <a:defRPr/>
            </a:pPr>
            <a:endParaRPr lang="en-US" sz="2000"/>
          </a:p>
          <a:p>
            <a:pPr>
              <a:defRPr/>
            </a:pPr>
            <a:r>
              <a:rPr lang="en-US" sz="2000"/>
              <a:t>В 2010 году Томас Рокики, Герберт Коцемба, Морли Дэвидсон и Джон Детридж объявили о доказательстве того, что любая конфигурация кубика Рубика может быть решена не более чем в 20 ходов.</a:t>
            </a:r>
          </a:p>
          <a:p>
            <a:pPr>
              <a:defRPr/>
            </a:pPr>
            <a:endParaRPr lang="en-US" sz="2000"/>
          </a:p>
          <a:p>
            <a:pPr>
              <a:defRPr/>
            </a:pPr>
            <a:r>
              <a:rPr lang="ru-RU" sz="2000"/>
              <a:t>Именно этот комьютерный алгоритм использует моё приложение для составления алгоритма сборки кубика Рубика по его состояния.</a:t>
            </a: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Алгоритм Герберта Коцембы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Изображение 5"/>
          <p:cNvPicPr/>
          <p:nvPr/>
        </p:nvPicPr>
        <p:blipFill>
          <a:blip r:embed="rId2"/>
          <a:stretch/>
        </p:blipFill>
        <p:spPr bwMode="auto">
          <a:xfrm>
            <a:off x="571500" y="1479550"/>
            <a:ext cx="4458970" cy="4458970"/>
          </a:xfrm>
          <a:prstGeom prst="rect">
            <a:avLst/>
          </a:prstGeom>
        </p:spPr>
      </p:pic>
      <p:pic>
        <p:nvPicPr>
          <p:cNvPr id="7" name="Изображение 6"/>
          <p:cNvPicPr/>
          <p:nvPr/>
        </p:nvPicPr>
        <p:blipFill>
          <a:blip r:embed="rId3"/>
          <a:stretch/>
        </p:blipFill>
        <p:spPr bwMode="auto">
          <a:xfrm>
            <a:off x="6830697" y="1424464"/>
            <a:ext cx="4523422" cy="4523422"/>
          </a:xfrm>
          <a:prstGeom prst="rect">
            <a:avLst/>
          </a:prstGeom>
        </p:spPr>
      </p:pic>
      <p:sp>
        <p:nvSpPr>
          <p:cNvPr id="8" name="Текстовое поле 7"/>
          <p:cNvSpPr txBox="1"/>
          <p:nvPr/>
        </p:nvSpPr>
        <p:spPr bwMode="auto">
          <a:xfrm>
            <a:off x="150495" y="5730240"/>
            <a:ext cx="5210809" cy="11664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defRPr/>
            </a:pPr>
            <a:r>
              <a:rPr lang="ru-RU" sz="2800">
                <a:latin typeface="Calibri Light"/>
                <a:cs typeface="Calibri Light"/>
              </a:rPr>
              <a:t>Статья в Википедии</a:t>
            </a:r>
            <a:endParaRPr lang="en-US" sz="2800">
              <a:latin typeface="Calibri Light"/>
              <a:cs typeface="Calibri Light"/>
            </a:endParaRPr>
          </a:p>
          <a:p>
            <a:pPr algn="ctr">
              <a:defRPr/>
            </a:pPr>
            <a:r>
              <a:rPr lang="en-US" sz="2800">
                <a:latin typeface="Calibri Light"/>
                <a:cs typeface="Calibri Light"/>
              </a:rPr>
              <a:t>“</a:t>
            </a:r>
            <a:r>
              <a:rPr lang="ru-RU" sz="2800">
                <a:latin typeface="Calibri Light"/>
                <a:cs typeface="Calibri Light"/>
              </a:rPr>
              <a:t>Математика кубика Рубика</a:t>
            </a:r>
            <a:r>
              <a:rPr lang="en-US" sz="2800">
                <a:latin typeface="Calibri Light"/>
                <a:cs typeface="Calibri Light"/>
              </a:rPr>
              <a:t>”</a:t>
            </a:r>
            <a:endParaRPr lang="en-US" sz="2000">
              <a:latin typeface="Calibri Light"/>
              <a:cs typeface="Calibri Light"/>
            </a:endParaRPr>
          </a:p>
          <a:p>
            <a:pPr algn="ctr">
              <a:defRPr/>
            </a:pPr>
            <a:endParaRPr lang="en-US" sz="2000">
              <a:latin typeface="Calibri Light"/>
              <a:cs typeface="Calibri Light"/>
            </a:endParaRPr>
          </a:p>
        </p:txBody>
      </p:sp>
      <p:sp>
        <p:nvSpPr>
          <p:cNvPr id="10" name="Текстовое поле 9"/>
          <p:cNvSpPr txBox="1"/>
          <p:nvPr/>
        </p:nvSpPr>
        <p:spPr bwMode="auto">
          <a:xfrm>
            <a:off x="7008498" y="5730240"/>
            <a:ext cx="42049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2800">
                <a:latin typeface="Calibri Light"/>
                <a:cs typeface="Calibri Light"/>
              </a:rPr>
              <a:t>Вырезка из газеты</a:t>
            </a:r>
            <a:endParaRPr lang="en-US" sz="2800">
              <a:latin typeface="Calibri Light"/>
              <a:cs typeface="Calibri Light"/>
            </a:endParaRPr>
          </a:p>
          <a:p>
            <a:pPr algn="ctr">
              <a:defRPr/>
            </a:pPr>
            <a:endParaRPr lang="en-US" sz="2800">
              <a:latin typeface="Calibri Light"/>
              <a:cs typeface="Calibri Light"/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Алгоритм Герберта Коцембы</a:t>
            </a:r>
          </a:p>
        </p:txBody>
      </p:sp>
      <p:sp>
        <p:nvSpPr>
          <p:cNvPr id="2" name="Текстовое поле 1"/>
          <p:cNvSpPr txBox="1"/>
          <p:nvPr/>
        </p:nvSpPr>
        <p:spPr bwMode="auto">
          <a:xfrm>
            <a:off x="408940" y="1081405"/>
            <a:ext cx="8524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2400">
                <a:latin typeface="Calibri Light"/>
                <a:cs typeface="Calibri Light"/>
              </a:rPr>
              <a:t>Сканируйте </a:t>
            </a:r>
            <a:r>
              <a:rPr lang="en-US" sz="2400">
                <a:latin typeface="Calibri Light"/>
                <a:cs typeface="Calibri Light"/>
              </a:rPr>
              <a:t>QR-</a:t>
            </a:r>
            <a:r>
              <a:rPr lang="ru-RU" sz="2400">
                <a:latin typeface="Calibri Light"/>
                <a:cs typeface="Calibri Light"/>
              </a:rPr>
              <a:t>код, чтобы узнать больше о данном алгоритме: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Терминология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 bwMode="auto">
          <a:xfrm>
            <a:off x="1369060" y="1411605"/>
            <a:ext cx="10027920" cy="1423035"/>
          </a:xfrm>
        </p:spPr>
        <p:txBody>
          <a:bodyPr/>
          <a:lstStyle/>
          <a:p>
            <a:pPr>
              <a:buFont typeface="Arial"/>
              <a:defRPr/>
            </a:pPr>
            <a:r>
              <a:rPr lang="en-US" b="1" i="1"/>
              <a:t>Спидкубинг (от англ. speedcubing)</a:t>
            </a:r>
            <a:r>
              <a:rPr lang="en-US"/>
              <a:t> — это интеллектуальный вид спорта, заключающийся в сборке кубика Рубика и других головоломок на скорость.</a:t>
            </a:r>
          </a:p>
          <a:p>
            <a:pPr marL="457200" indent="-457200">
              <a:buFont typeface="Arial"/>
              <a:buChar char="•"/>
              <a:defRPr/>
            </a:pPr>
            <a:endParaRPr lang="en-US"/>
          </a:p>
        </p:txBody>
      </p:sp>
      <p:pic>
        <p:nvPicPr>
          <p:cNvPr id="4" name="Изображение 3"/>
          <p:cNvPicPr/>
          <p:nvPr/>
        </p:nvPicPr>
        <p:blipFill>
          <a:blip r:embed="rId2"/>
          <a:stretch/>
        </p:blipFill>
        <p:spPr bwMode="auto">
          <a:xfrm>
            <a:off x="372745" y="3056255"/>
            <a:ext cx="739140" cy="739140"/>
          </a:xfrm>
          <a:prstGeom prst="rect">
            <a:avLst/>
          </a:prstGeom>
        </p:spPr>
      </p:pic>
      <p:sp>
        <p:nvSpPr>
          <p:cNvPr id="5" name="Замещающее содержимое 2"/>
          <p:cNvSpPr>
            <a:spLocks noGrp="1"/>
          </p:cNvSpPr>
          <p:nvPr/>
        </p:nvSpPr>
        <p:spPr bwMode="auto">
          <a:xfrm>
            <a:off x="1369060" y="2961005"/>
            <a:ext cx="10027920" cy="1423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 sz="2800" b="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defRPr/>
            </a:pPr>
            <a:r>
              <a:rPr lang="en-US" b="1" i="1"/>
              <a:t>WCA (World Cube Association)</a:t>
            </a:r>
            <a:r>
              <a:rPr lang="en-US"/>
              <a:t> - </a:t>
            </a:r>
            <a:r>
              <a:rPr lang="ru-RU"/>
              <a:t>Всемирная Ассоциация Спидкубинга. Организатор всех официальных соревнований по спидкубингу.</a:t>
            </a:r>
          </a:p>
        </p:txBody>
      </p:sp>
      <p:pic>
        <p:nvPicPr>
          <p:cNvPr id="6" name="Изображение 5"/>
          <p:cNvPicPr/>
          <p:nvPr/>
        </p:nvPicPr>
        <p:blipFill>
          <a:blip r:embed="rId3"/>
          <a:stretch/>
        </p:blipFill>
        <p:spPr bwMode="auto">
          <a:xfrm>
            <a:off x="215899" y="1571625"/>
            <a:ext cx="895985" cy="895985"/>
          </a:xfrm>
          <a:prstGeom prst="rect">
            <a:avLst/>
          </a:prstGeom>
        </p:spPr>
      </p:pic>
      <p:sp>
        <p:nvSpPr>
          <p:cNvPr id="7" name="Замещающее содержимое 2"/>
          <p:cNvSpPr>
            <a:spLocks noGrp="1"/>
          </p:cNvSpPr>
          <p:nvPr/>
        </p:nvSpPr>
        <p:spPr bwMode="auto">
          <a:xfrm>
            <a:off x="1369060" y="4510405"/>
            <a:ext cx="10027920" cy="14230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defRPr sz="2800" b="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/>
                <a:ea typeface="+mn-ea"/>
                <a:cs typeface="Calibri Light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defRPr/>
            </a:pPr>
            <a:r>
              <a:rPr lang="en-US" b="1" i="1"/>
              <a:t>Скрамбл кубика Рубика</a:t>
            </a:r>
            <a:r>
              <a:rPr lang="en-US"/>
              <a:t> — это последовательность ходов, записанная на языке вращения головоломки, по которой она запутывается</a:t>
            </a:r>
            <a:r>
              <a:rPr lang="ru-RU"/>
              <a:t> (перемешивается)</a:t>
            </a:r>
            <a:r>
              <a:rPr lang="en-US"/>
              <a:t>.</a:t>
            </a:r>
          </a:p>
        </p:txBody>
      </p:sp>
      <p:pic>
        <p:nvPicPr>
          <p:cNvPr id="9" name="Изображение 8"/>
          <p:cNvPicPr/>
          <p:nvPr/>
        </p:nvPicPr>
        <p:blipFill>
          <a:blip r:embed="rId4"/>
          <a:stretch/>
        </p:blipFill>
        <p:spPr bwMode="auto">
          <a:xfrm>
            <a:off x="95884" y="4384040"/>
            <a:ext cx="1273175" cy="12731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 bwMode="auto">
          <a:xfrm>
            <a:off x="404494" y="1479550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 sz="3200"/>
              <a:t>Кубик Рубика — это классическая головоломка, популярная среди широкого круга людей всех возрастов. В наши дни кубик вновь набирает популярность, все больше развивается такое направление, как Speedcubing - вид спорта по сборке на время кубика Рубика и некоторых других шарнирных головоломок. </a:t>
            </a:r>
          </a:p>
          <a:p>
            <a:pPr>
              <a:defRPr/>
            </a:pPr>
            <a:endParaRPr lang="en-US" sz="3200"/>
          </a:p>
          <a:p>
            <a:pPr>
              <a:defRPr/>
            </a:pPr>
            <a:r>
              <a:rPr lang="en-US" sz="3200"/>
              <a:t>Хотя многие знают о кубике, собрать головоломку без предварительной подготовки практически невозможно, и для этого </a:t>
            </a:r>
            <a:r>
              <a:rPr lang="ru-RU" sz="3200"/>
              <a:t>новичкам </a:t>
            </a:r>
            <a:r>
              <a:rPr lang="en-US" sz="3200"/>
              <a:t>требуется помощь</a:t>
            </a:r>
            <a:r>
              <a:rPr lang="ru-RU" sz="3200"/>
              <a:t>.</a:t>
            </a:r>
          </a:p>
        </p:txBody>
      </p:sp>
      <p:pic>
        <p:nvPicPr>
          <p:cNvPr id="5" name="Изображение 4" descr="cubing_robot_logo_ico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Введение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 bwMode="auto">
          <a:xfrm>
            <a:off x="647700" y="1505585"/>
            <a:ext cx="10515600" cy="4414520"/>
          </a:xfrm>
        </p:spPr>
        <p:txBody>
          <a:bodyPr/>
          <a:lstStyle/>
          <a:p>
            <a:pPr>
              <a:defRPr/>
            </a:pPr>
            <a:r>
              <a:rPr lang="ru-RU"/>
              <a:t>Существующие курсы по сборке кубика не всегда могут обеспечить достаточный уровень усвоения знаний. В результате чего возникают трудности в отработке теории во время личных тренировок, что впоследствии нередко приводит к разочарованию в себе и в сфере спидкубинга. </a:t>
            </a:r>
          </a:p>
          <a:p>
            <a:pPr>
              <a:defRPr/>
            </a:pPr>
            <a:r>
              <a:rPr lang="ru-RU"/>
              <a:t>Косвенно это влияет на положение нашей страны в сфере спидкубинга (по данным </a:t>
            </a:r>
            <a:r>
              <a:rPr lang="en-US"/>
              <a:t>WCA</a:t>
            </a:r>
            <a:r>
              <a:rPr lang="ru-RU"/>
              <a:t>*</a:t>
            </a:r>
            <a:r>
              <a:rPr lang="en-US"/>
              <a:t> </a:t>
            </a:r>
            <a:r>
              <a:rPr lang="ru-RU"/>
              <a:t>на данный момент Российские спидкуберы не обладают мировыми рекордами в какой-либо из дисциплин).</a:t>
            </a:r>
          </a:p>
        </p:txBody>
      </p:sp>
      <p:pic>
        <p:nvPicPr>
          <p:cNvPr id="5" name="Изображение 4" descr="cubing_robot_logo_ico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Постановка проблемы</a:t>
            </a:r>
          </a:p>
        </p:txBody>
      </p:sp>
      <p:sp>
        <p:nvSpPr>
          <p:cNvPr id="7" name="Текстовое поле 6"/>
          <p:cNvSpPr txBox="1"/>
          <p:nvPr/>
        </p:nvSpPr>
        <p:spPr bwMode="auto">
          <a:xfrm>
            <a:off x="647700" y="6229350"/>
            <a:ext cx="106064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>
                <a:latin typeface="Calibri Light"/>
                <a:cs typeface="Calibri Light"/>
              </a:rPr>
              <a:t>*WCA - </a:t>
            </a:r>
            <a:r>
              <a:rPr lang="ru-RU" sz="2400">
                <a:latin typeface="Calibri Light"/>
                <a:cs typeface="Calibri Light"/>
              </a:rPr>
              <a:t>Всемирная Ассоциация Спидкубинга (</a:t>
            </a:r>
            <a:r>
              <a:rPr lang="en-US" sz="2400">
                <a:latin typeface="Calibri Light"/>
                <a:cs typeface="Calibri Light"/>
              </a:rPr>
              <a:t>World Cube Association</a:t>
            </a:r>
            <a:r>
              <a:rPr lang="ru-RU" sz="2400">
                <a:latin typeface="Calibri Light"/>
                <a:cs typeface="Calibri Light"/>
              </a:rPr>
              <a:t>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 bwMode="auto">
          <a:xfrm>
            <a:off x="647700" y="1252855"/>
            <a:ext cx="10515600" cy="5400675"/>
          </a:xfrm>
        </p:spPr>
        <p:txBody>
          <a:bodyPr/>
          <a:lstStyle/>
          <a:p>
            <a:pPr>
              <a:defRPr/>
            </a:pPr>
            <a:r>
              <a:rPr lang="ru-RU"/>
              <a:t>Цель проекта - создание робота-методиста, который поможет новичкам в усвоении новых знаний. </a:t>
            </a:r>
          </a:p>
          <a:p>
            <a:pPr>
              <a:defRPr/>
            </a:pPr>
            <a:r>
              <a:rPr lang="ru-RU"/>
              <a:t>У робота реализован следующий функционал:</a:t>
            </a:r>
          </a:p>
          <a:p>
            <a:pPr marL="457200" indent="-457200">
              <a:buFont typeface="Arial"/>
              <a:buChar char="•"/>
              <a:defRPr/>
            </a:pPr>
            <a:r>
              <a:rPr lang="ru-RU"/>
              <a:t>Сборка кубика</a:t>
            </a:r>
          </a:p>
          <a:p>
            <a:pPr marL="457200" indent="-457200">
              <a:buFont typeface="Arial"/>
              <a:buChar char="•"/>
              <a:defRPr/>
            </a:pPr>
            <a:r>
              <a:rPr lang="ru-RU"/>
              <a:t>Правильный скрамбл</a:t>
            </a:r>
          </a:p>
          <a:p>
            <a:pPr marL="457200" indent="-457200">
              <a:buFont typeface="Arial"/>
              <a:buChar char="•"/>
              <a:defRPr/>
            </a:pPr>
            <a:r>
              <a:rPr lang="ru-RU"/>
              <a:t>Обучение</a:t>
            </a:r>
          </a:p>
          <a:p>
            <a:pPr marL="457200" indent="-457200">
              <a:buFont typeface="Arial"/>
              <a:buChar char="•"/>
              <a:defRPr/>
            </a:pPr>
            <a:r>
              <a:rPr lang="ru-RU"/>
              <a:t>Учебно-развлекательные функции (создание узоров и др.)</a:t>
            </a:r>
          </a:p>
          <a:p>
            <a:pPr>
              <a:buFont typeface="Arial"/>
              <a:defRPr/>
            </a:pPr>
            <a:r>
              <a:rPr lang="ru-RU"/>
              <a:t>Взаимодействие пользователя с роботом будет осуществляться через специальное компьютерное приложение.</a:t>
            </a:r>
          </a:p>
        </p:txBody>
      </p:sp>
      <p:pic>
        <p:nvPicPr>
          <p:cNvPr id="5" name="Изображение 4" descr="cubing_robot_logo_ico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Цель проекта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Изображение 4"/>
          <p:cNvPicPr/>
          <p:nvPr/>
        </p:nvPicPr>
        <p:blipFill>
          <a:blip r:embed="rId2"/>
          <a:stretch/>
        </p:blipFill>
        <p:spPr bwMode="auto">
          <a:xfrm>
            <a:off x="862965" y="1202690"/>
            <a:ext cx="2044700" cy="1613535"/>
          </a:xfrm>
          <a:prstGeom prst="rect">
            <a:avLst/>
          </a:prstGeom>
        </p:spPr>
      </p:pic>
      <p:pic>
        <p:nvPicPr>
          <p:cNvPr id="7" name="Изображение 6"/>
          <p:cNvPicPr/>
          <p:nvPr/>
        </p:nvPicPr>
        <p:blipFill>
          <a:blip r:embed="rId3"/>
          <a:stretch/>
        </p:blipFill>
        <p:spPr bwMode="auto">
          <a:xfrm>
            <a:off x="4707889" y="1198880"/>
            <a:ext cx="2374265" cy="1584960"/>
          </a:xfrm>
          <a:prstGeom prst="rect">
            <a:avLst/>
          </a:prstGeom>
        </p:spPr>
      </p:pic>
      <p:pic>
        <p:nvPicPr>
          <p:cNvPr id="8" name="Изображение 7"/>
          <p:cNvPicPr/>
          <p:nvPr/>
        </p:nvPicPr>
        <p:blipFill>
          <a:blip r:embed="rId4"/>
          <a:stretch/>
        </p:blipFill>
        <p:spPr bwMode="auto">
          <a:xfrm>
            <a:off x="4695823" y="2984817"/>
            <a:ext cx="2398395" cy="1807210"/>
          </a:xfrm>
          <a:prstGeom prst="rect">
            <a:avLst/>
          </a:prstGeom>
        </p:spPr>
      </p:pic>
      <p:pic>
        <p:nvPicPr>
          <p:cNvPr id="9" name="Изображение 8"/>
          <p:cNvPicPr/>
          <p:nvPr/>
        </p:nvPicPr>
        <p:blipFill>
          <a:blip r:embed="rId5"/>
          <a:stretch/>
        </p:blipFill>
        <p:spPr bwMode="auto">
          <a:xfrm>
            <a:off x="4711065" y="4993005"/>
            <a:ext cx="2446019" cy="1687195"/>
          </a:xfrm>
          <a:prstGeom prst="rect">
            <a:avLst/>
          </a:prstGeom>
          <a:effectLst>
            <a:reflection stA="20000" endPos="6000" dir="5400000" sy="-100000" algn="bl" rotWithShape="0"/>
          </a:effectLst>
        </p:spPr>
      </p:pic>
      <p:pic>
        <p:nvPicPr>
          <p:cNvPr id="10" name="Изображение 9"/>
          <p:cNvPicPr/>
          <p:nvPr/>
        </p:nvPicPr>
        <p:blipFill>
          <a:blip r:embed="rId6"/>
          <a:stretch/>
        </p:blipFill>
        <p:spPr bwMode="auto">
          <a:xfrm>
            <a:off x="8682264" y="1201420"/>
            <a:ext cx="2641056" cy="2198370"/>
          </a:xfrm>
          <a:prstGeom prst="rect">
            <a:avLst/>
          </a:prstGeom>
        </p:spPr>
      </p:pic>
      <p:pic>
        <p:nvPicPr>
          <p:cNvPr id="13" name="Изображение 12"/>
          <p:cNvPicPr/>
          <p:nvPr/>
        </p:nvPicPr>
        <p:blipFill>
          <a:blip r:embed="rId7"/>
          <a:stretch/>
        </p:blipFill>
        <p:spPr bwMode="auto">
          <a:xfrm>
            <a:off x="8682264" y="4049077"/>
            <a:ext cx="2635250" cy="1887855"/>
          </a:xfrm>
          <a:prstGeom prst="rect">
            <a:avLst/>
          </a:prstGeom>
          <a:effectLst>
            <a:reflection blurRad="152400" stA="23000" endPos="12000" dir="5400000" sy="-100000" algn="bl" rotWithShape="0"/>
          </a:effectLst>
        </p:spPr>
      </p:pic>
      <p:pic>
        <p:nvPicPr>
          <p:cNvPr id="4" name="Изображение 11" descr="6194135186"/>
          <p:cNvPicPr>
            <a:picLocks noChangeAspect="1"/>
          </p:cNvPicPr>
          <p:nvPr/>
        </p:nvPicPr>
        <p:blipFill>
          <a:blip r:embed="rId8"/>
          <a:stretch/>
        </p:blipFill>
        <p:spPr bwMode="auto">
          <a:xfrm>
            <a:off x="868680" y="3203575"/>
            <a:ext cx="1959610" cy="1959610"/>
          </a:xfrm>
          <a:prstGeom prst="rect">
            <a:avLst/>
          </a:prstGeom>
        </p:spPr>
      </p:pic>
      <p:pic>
        <p:nvPicPr>
          <p:cNvPr id="6" name="Изображение 12" descr="6874876220"/>
          <p:cNvPicPr>
            <a:picLocks noChangeAspect="1"/>
          </p:cNvPicPr>
          <p:nvPr/>
        </p:nvPicPr>
        <p:blipFill>
          <a:blip r:embed="rId9"/>
          <a:stretch/>
        </p:blipFill>
        <p:spPr bwMode="auto">
          <a:xfrm>
            <a:off x="827405" y="5077460"/>
            <a:ext cx="1780540" cy="1780540"/>
          </a:xfrm>
          <a:prstGeom prst="rect">
            <a:avLst/>
          </a:prstGeom>
        </p:spPr>
      </p:pic>
      <p:pic>
        <p:nvPicPr>
          <p:cNvPr id="14" name="Изображение 13" descr="cubing_robot_logo_ico"/>
          <p:cNvPicPr>
            <a:picLocks noChangeAspect="1"/>
          </p:cNvPicPr>
          <p:nvPr/>
        </p:nvPicPr>
        <p:blipFill>
          <a:blip r:embed="rId10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11" name="Заголовок 10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Аналоги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Изображение 3" descr="photo_2_2025-02-05_19-44-29"/>
          <p:cNvPicPr>
            <a:picLocks noChangeAspect="1"/>
          </p:cNvPicPr>
          <p:nvPr/>
        </p:nvPicPr>
        <p:blipFill>
          <a:blip r:embed="rId2"/>
          <a:srcRect l="21306" t="6389" r="11028" b="9259"/>
          <a:stretch/>
        </p:blipFill>
        <p:spPr bwMode="auto">
          <a:xfrm>
            <a:off x="7154545" y="2977515"/>
            <a:ext cx="3867785" cy="3616960"/>
          </a:xfrm>
          <a:prstGeom prst="rect">
            <a:avLst/>
          </a:prstGeom>
        </p:spPr>
      </p:pic>
      <p:pic>
        <p:nvPicPr>
          <p:cNvPr id="6" name="Изображение 5" descr="photo_4_2025-02-05_19-44-29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35000" y="2977515"/>
            <a:ext cx="4711700" cy="3534410"/>
          </a:xfrm>
          <a:prstGeom prst="rect">
            <a:avLst/>
          </a:prstGeom>
        </p:spPr>
      </p:pic>
      <p:pic>
        <p:nvPicPr>
          <p:cNvPr id="7" name="Изображение 6" descr="cubing_robot_logo_ico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 bwMode="auto">
          <a:xfrm>
            <a:off x="218440" y="1229360"/>
            <a:ext cx="1172146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2400">
                <a:latin typeface="+mj-lt"/>
                <a:cs typeface="+mj-lt"/>
              </a:rPr>
              <a:t>Корпус робота состоит из двух основных частей: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ru-RU" sz="2400">
                <a:latin typeface="+mj-lt"/>
                <a:cs typeface="+mj-lt"/>
              </a:rPr>
              <a:t>Основание, представляющее собой короб из фанеры, в котором находится один из шести моторов и вся электроника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ru-RU" sz="2400">
                <a:latin typeface="+mj-lt"/>
                <a:cs typeface="+mj-lt"/>
              </a:rPr>
              <a:t>Каркас, состоящий из пяти трубчатых крестовин, в центре которых находятся моторы</a:t>
            </a:r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Конструкция робота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IMG_5370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/>
        </p:blipFill>
        <p:spPr bwMode="auto">
          <a:xfrm>
            <a:off x="7760970" y="3150235"/>
            <a:ext cx="2324735" cy="3475990"/>
          </a:xfrm>
          <a:prstGeom prst="rect">
            <a:avLst/>
          </a:prstGeom>
        </p:spPr>
      </p:pic>
      <p:pic>
        <p:nvPicPr>
          <p:cNvPr id="4" name="Изображение 3" descr="cubing_robot_logo_ico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pic>
        <p:nvPicPr>
          <p:cNvPr id="8" name="Изображение 7" descr="photo_5_2025-02-05_19-44-29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655445" y="3150235"/>
            <a:ext cx="2607310" cy="3476625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 bwMode="auto">
          <a:xfrm>
            <a:off x="482600" y="1183640"/>
            <a:ext cx="10277475" cy="17252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defRPr/>
            </a:pPr>
            <a:r>
              <a:rPr lang="ru-RU" sz="2400">
                <a:latin typeface="Calibri Light"/>
                <a:cs typeface="Calibri Light"/>
              </a:rPr>
              <a:t>Робот вращает кубик при помощи специальных </a:t>
            </a:r>
            <a:r>
              <a:rPr lang="en-US" sz="2400">
                <a:latin typeface="Calibri Light"/>
                <a:cs typeface="Calibri Light"/>
              </a:rPr>
              <a:t>“</a:t>
            </a:r>
            <a:r>
              <a:rPr lang="ru-RU" sz="2400">
                <a:latin typeface="Calibri Light"/>
                <a:cs typeface="Calibri Light"/>
              </a:rPr>
              <a:t>лапок</a:t>
            </a:r>
            <a:r>
              <a:rPr lang="en-US" sz="2400">
                <a:latin typeface="Calibri Light"/>
                <a:cs typeface="Calibri Light"/>
              </a:rPr>
              <a:t>”</a:t>
            </a:r>
            <a:r>
              <a:rPr lang="ru-RU" sz="2400">
                <a:latin typeface="Calibri Light"/>
                <a:cs typeface="Calibri Light"/>
              </a:rPr>
              <a:t>, которые обхватывают центры кубика Рубика с каждой из сторон и прикрепляются к моторам. При помощи них моторы могут поворачивать кубик, а длина этих </a:t>
            </a:r>
            <a:r>
              <a:rPr lang="en-US" sz="2400">
                <a:latin typeface="Calibri Light"/>
                <a:cs typeface="Calibri Light"/>
              </a:rPr>
              <a:t>“</a:t>
            </a:r>
            <a:r>
              <a:rPr lang="ru-RU" sz="2400">
                <a:latin typeface="Calibri Light"/>
                <a:cs typeface="Calibri Light"/>
              </a:rPr>
              <a:t>лапок</a:t>
            </a:r>
            <a:r>
              <a:rPr lang="en-US" sz="2400">
                <a:latin typeface="Calibri Light"/>
                <a:cs typeface="Calibri Light"/>
              </a:rPr>
              <a:t>”</a:t>
            </a:r>
            <a:r>
              <a:rPr lang="ru-RU" sz="2400">
                <a:latin typeface="Calibri Light"/>
                <a:cs typeface="Calibri Light"/>
              </a:rPr>
              <a:t> обеспечивает хороший обзор кубика, что важно для функции обучения.</a:t>
            </a:r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Механизм вращения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rot="16199998">
            <a:off x="1219200" y="3107055"/>
            <a:ext cx="3083560" cy="4111625"/>
          </a:xfrm>
          <a:prstGeom prst="rect">
            <a:avLst/>
          </a:prstGeom>
        </p:spPr>
      </p:pic>
      <p:pic>
        <p:nvPicPr>
          <p:cNvPr id="5" name="Изображение 4" descr="cubing_robot_logo_ico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1464925" y="91440"/>
            <a:ext cx="616585" cy="70866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 bwMode="auto">
          <a:xfrm>
            <a:off x="285750" y="1054100"/>
            <a:ext cx="11795760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2600">
                <a:latin typeface="Calibri Light"/>
                <a:cs typeface="Calibri Light"/>
              </a:rPr>
              <a:t>Электронная часть робота состоит из следующих компонентов: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600">
                <a:latin typeface="Calibri Light"/>
                <a:cs typeface="Calibri Light"/>
              </a:rPr>
              <a:t>Arduino Mega 2560</a:t>
            </a:r>
            <a:endParaRPr lang="ru-RU" sz="2600">
              <a:latin typeface="Calibri Light"/>
              <a:cs typeface="Calibri Light"/>
            </a:endParaRPr>
          </a:p>
          <a:p>
            <a:pPr marL="285750" indent="-285750">
              <a:buFont typeface="Arial"/>
              <a:buChar char="•"/>
              <a:defRPr/>
            </a:pPr>
            <a:r>
              <a:rPr lang="ru-RU" sz="2600">
                <a:latin typeface="Calibri Light"/>
                <a:cs typeface="Calibri Light"/>
              </a:rPr>
              <a:t>Драйверы моторов </a:t>
            </a:r>
            <a:r>
              <a:rPr lang="en-US" sz="2600">
                <a:latin typeface="Calibri Light"/>
                <a:cs typeface="Calibri Light"/>
              </a:rPr>
              <a:t>A4988 </a:t>
            </a:r>
            <a:r>
              <a:rPr lang="ru-RU" sz="2600">
                <a:latin typeface="Calibri Light"/>
                <a:cs typeface="Calibri Light"/>
              </a:rPr>
              <a:t>в специальных модулях для упрощённого управления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ru-RU" sz="2600">
                <a:latin typeface="Calibri Light"/>
                <a:cs typeface="Calibri Light"/>
              </a:rPr>
              <a:t>Шаговые биполярные моторы </a:t>
            </a:r>
            <a:r>
              <a:rPr lang="en-US" sz="2600">
                <a:latin typeface="Calibri Light"/>
                <a:cs typeface="Calibri Light"/>
              </a:rPr>
              <a:t>Nema 17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ru-RU" sz="2600">
                <a:latin typeface="Calibri Light"/>
                <a:cs typeface="Calibri Light"/>
              </a:rPr>
              <a:t>Тумблер для отключения питания</a:t>
            </a:r>
            <a:endParaRPr lang="en-US" sz="2600">
              <a:latin typeface="Calibri Light"/>
              <a:cs typeface="Calibri Light"/>
            </a:endParaRPr>
          </a:p>
          <a:p>
            <a:pPr marL="285750" indent="-285750">
              <a:buFont typeface="Arial"/>
              <a:buChar char="•"/>
              <a:defRPr/>
            </a:pPr>
            <a:r>
              <a:rPr lang="ru-RU" sz="2600">
                <a:latin typeface="Calibri Light"/>
                <a:cs typeface="Calibri Light"/>
              </a:rPr>
              <a:t>Литий-ионные аккумуляторы </a:t>
            </a:r>
            <a:r>
              <a:rPr lang="en-US" sz="2600">
                <a:latin typeface="Calibri Light"/>
                <a:cs typeface="Calibri Light"/>
              </a:rPr>
              <a:t>18650 (3,7 В, 2000 мА·ч каждый)</a:t>
            </a:r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 bwMode="auto">
          <a:xfrm>
            <a:off x="647700" y="857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Электроника</a:t>
            </a:r>
          </a:p>
        </p:txBody>
      </p:sp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4"/>
          <a:srcRect t="11210" b="12260"/>
          <a:stretch/>
        </p:blipFill>
        <p:spPr bwMode="auto">
          <a:xfrm>
            <a:off x="7168515" y="3560445"/>
            <a:ext cx="3082925" cy="31464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840</Words>
  <Application>Microsoft Office PowerPoint</Application>
  <DocSecurity>0</DocSecurity>
  <PresentationFormat>Широкоэкранный</PresentationFormat>
  <Paragraphs>73</Paragraphs>
  <Slides>17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Cubing Robot    Робот-методист для сборки кубика Рубика</vt:lpstr>
      <vt:lpstr>Терминология</vt:lpstr>
      <vt:lpstr>Введение</vt:lpstr>
      <vt:lpstr>Постановка проблемы</vt:lpstr>
      <vt:lpstr>Цель проекта</vt:lpstr>
      <vt:lpstr>Аналоги</vt:lpstr>
      <vt:lpstr>Конструкция робота</vt:lpstr>
      <vt:lpstr>Механизм вращения</vt:lpstr>
      <vt:lpstr>Электроника</vt:lpstr>
      <vt:lpstr>Электроника</vt:lpstr>
      <vt:lpstr>Приложение</vt:lpstr>
      <vt:lpstr>Приложение</vt:lpstr>
      <vt:lpstr>Перспективы развития</vt:lpstr>
      <vt:lpstr>Заключение</vt:lpstr>
      <vt:lpstr>Спасибо за внимание!</vt:lpstr>
      <vt:lpstr>Алгоритм Герберта Коцембы</vt:lpstr>
      <vt:lpstr>Алгоритм Герберта Коцембы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Asus</dc:creator>
  <cp:keywords/>
  <dc:description/>
  <cp:lastModifiedBy>Юша</cp:lastModifiedBy>
  <cp:revision>26</cp:revision>
  <dcterms:created xsi:type="dcterms:W3CDTF">2025-01-24T13:30:00Z</dcterms:created>
  <dcterms:modified xsi:type="dcterms:W3CDTF">2025-05-10T19:44:32Z</dcterms:modified>
  <cp:category/>
  <dc:identifier/>
  <cp:contentStatus/>
  <dc:language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1049-12.2.0.20795</vt:lpwstr>
  </property>
  <property fmtid="{D5CDD505-2E9C-101B-9397-08002B2CF9AE}" pid="3" name="ICV">
    <vt:lpwstr>99F6E56486184EF2A4A7D5F5445BED89_13</vt:lpwstr>
  </property>
</Properties>
</file>